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25.09.2023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936103"/>
          </a:xfrm>
        </p:spPr>
        <p:txBody>
          <a:bodyPr>
            <a:normAutofit/>
          </a:bodyPr>
          <a:lstStyle/>
          <a:p>
            <a:r>
              <a:rPr lang="tr-TR" sz="2400" dirty="0" smtClean="0">
                <a:solidFill>
                  <a:srgbClr val="FF0000"/>
                </a:solidFill>
              </a:rPr>
              <a:t>15.HAFTA</a:t>
            </a:r>
            <a:br>
              <a:rPr lang="tr-TR" sz="2400" dirty="0" smtClean="0">
                <a:solidFill>
                  <a:srgbClr val="FF0000"/>
                </a:solidFill>
              </a:rPr>
            </a:br>
            <a:r>
              <a:rPr lang="tr-TR" sz="2400" dirty="0" smtClean="0">
                <a:solidFill>
                  <a:srgbClr val="FF0000"/>
                </a:solidFill>
              </a:rPr>
              <a:t>MESLEKİ STANDARTLAR</a:t>
            </a:r>
            <a:endParaRPr lang="tr-TR" sz="2400" dirty="0">
              <a:solidFill>
                <a:srgbClr val="FF0000"/>
              </a:solidFill>
            </a:endParaRPr>
          </a:p>
        </p:txBody>
      </p:sp>
      <p:sp>
        <p:nvSpPr>
          <p:cNvPr id="3" name="Alt Başlık 2"/>
          <p:cNvSpPr>
            <a:spLocks noGrp="1"/>
          </p:cNvSpPr>
          <p:nvPr>
            <p:ph type="subTitle" idx="1"/>
          </p:nvPr>
        </p:nvSpPr>
        <p:spPr>
          <a:xfrm>
            <a:off x="323528" y="1268760"/>
            <a:ext cx="8496944" cy="5256584"/>
          </a:xfrm>
        </p:spPr>
        <p:txBody>
          <a:bodyPr>
            <a:normAutofit fontScale="70000" lnSpcReduction="20000"/>
          </a:bodyPr>
          <a:lstStyle/>
          <a:p>
            <a:pPr algn="l"/>
            <a:r>
              <a:rPr lang="tr-TR" dirty="0" smtClean="0">
                <a:solidFill>
                  <a:srgbClr val="FF0000"/>
                </a:solidFill>
              </a:rPr>
              <a:t>TÜRKİYE YETERLİLİKLER ÇERÇEVESİ (TYÇ)</a:t>
            </a:r>
          </a:p>
          <a:p>
            <a:pPr algn="l"/>
            <a:r>
              <a:rPr lang="tr-TR" dirty="0" smtClean="0">
                <a:solidFill>
                  <a:schemeClr val="tx1"/>
                </a:solidFill>
              </a:rPr>
              <a:t>	Türkiye </a:t>
            </a:r>
            <a:r>
              <a:rPr lang="tr-TR" dirty="0">
                <a:solidFill>
                  <a:schemeClr val="tx1"/>
                </a:solidFill>
              </a:rPr>
              <a:t>Yeterlilikler Çerçevesi (TYÇ); Avrupa Yeterlilikler Çerçevesi ile uyumlu olacak şekilde tasarlanan; ilk, orta ve yükseköğretim dâhil, meslekî, genel ve akademik eğitim ve öğretim programları ve diğer öğrenme yollarıyla kazanılan tüm yeterlilik esaslarını gösteren ulusal yeterlilikler çerçevesini ifade etmektedir.</a:t>
            </a:r>
          </a:p>
          <a:p>
            <a:pPr algn="l"/>
            <a:r>
              <a:rPr lang="tr-TR" dirty="0" smtClean="0">
                <a:solidFill>
                  <a:schemeClr val="tx1"/>
                </a:solidFill>
              </a:rPr>
              <a:t>	Milli </a:t>
            </a:r>
            <a:r>
              <a:rPr lang="tr-TR" dirty="0">
                <a:solidFill>
                  <a:schemeClr val="tx1"/>
                </a:solidFill>
              </a:rPr>
              <a:t>Eğitim Bakanlığı ve Yükseköğretim Kurulu başta olmak üzere kamu kurum ve kuruluşları, işçi ve işveren sendikaları, meslek örgütleri ve ilgili sivil toplum kuruluşlarıyla işbirliği içerisinde, ulusal ve uluslararası uzmanlar ile akademisyenlerin katılımıyla hazırlanan “Türkiye Yeterlilikler Çerçevesinin Uygulanmasına İlişkin Usul ve Esaslar Hakkında Yönetmelik” Bakanlar Kurulunun 2015/8213 sayılı Kararıyla 19 Kasım 2015 tarihli ve 29537 sayılı Resmî </a:t>
            </a:r>
            <a:r>
              <a:rPr lang="tr-TR" dirty="0" err="1">
                <a:solidFill>
                  <a:schemeClr val="tx1"/>
                </a:solidFill>
              </a:rPr>
              <a:t>Gazete’de</a:t>
            </a:r>
            <a:r>
              <a:rPr lang="tr-TR" dirty="0">
                <a:solidFill>
                  <a:schemeClr val="tx1"/>
                </a:solidFill>
              </a:rPr>
              <a:t> yayımlanarak yürürlüğe girmiştir. Söz konusu Yönetmelik gereğince hazırlanan Türkiye Yeterlilikler Çerçevesine Dair Tebliğ ve eki Türkiye Yeterlilikler Çerçevesi, 2/1/2016 tarih ve 29581 sayılı Resmî </a:t>
            </a:r>
            <a:r>
              <a:rPr lang="tr-TR" dirty="0" err="1">
                <a:solidFill>
                  <a:schemeClr val="tx1"/>
                </a:solidFill>
              </a:rPr>
              <a:t>Gazete’de</a:t>
            </a:r>
            <a:r>
              <a:rPr lang="tr-TR" dirty="0">
                <a:solidFill>
                  <a:schemeClr val="tx1"/>
                </a:solidFill>
              </a:rPr>
              <a:t> yayımlanarak yürürlüğe girmiştir.</a:t>
            </a: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46608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6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264696"/>
          </a:xfrm>
        </p:spPr>
        <p:txBody>
          <a:bodyPr>
            <a:normAutofit/>
          </a:bodyPr>
          <a:lstStyle/>
          <a:p>
            <a:pPr marL="0" indent="0">
              <a:buNone/>
            </a:pPr>
            <a:r>
              <a:rPr lang="tr-TR" dirty="0" smtClean="0"/>
              <a:t>	</a:t>
            </a:r>
            <a:r>
              <a:rPr lang="tr-TR" sz="2000" dirty="0" err="1" smtClean="0"/>
              <a:t>TYÇ’de</a:t>
            </a:r>
            <a:r>
              <a:rPr lang="tr-TR" sz="2000" dirty="0" smtClean="0"/>
              <a:t> </a:t>
            </a:r>
            <a:r>
              <a:rPr lang="tr-TR" sz="2000" dirty="0"/>
              <a:t>her seviye, söz konusu seviyedeki yeterliliklerin sahip olduğu ortak </a:t>
            </a:r>
            <a:r>
              <a:rPr lang="tr-TR" sz="2000" dirty="0" smtClean="0"/>
              <a:t>öğrenme kazanımlarına </a:t>
            </a:r>
            <a:r>
              <a:rPr lang="tr-TR" sz="2000" dirty="0"/>
              <a:t>göre tanımlanmıştır. Her seviyeyi </a:t>
            </a:r>
            <a:r>
              <a:rPr lang="tr-TR" sz="2000" dirty="0">
                <a:solidFill>
                  <a:srgbClr val="C00000"/>
                </a:solidFill>
              </a:rPr>
              <a:t>bilgi, beceri</a:t>
            </a:r>
            <a:r>
              <a:rPr lang="tr-TR" sz="2000" dirty="0"/>
              <a:t> ve </a:t>
            </a:r>
            <a:r>
              <a:rPr lang="tr-TR" sz="2000" dirty="0">
                <a:solidFill>
                  <a:srgbClr val="C00000"/>
                </a:solidFill>
              </a:rPr>
              <a:t>yetkinlik</a:t>
            </a:r>
            <a:r>
              <a:rPr lang="tr-TR" sz="2000" dirty="0"/>
              <a:t> </a:t>
            </a:r>
            <a:r>
              <a:rPr lang="tr-TR" sz="2000" dirty="0" smtClean="0"/>
              <a:t>açısından tanımlayan </a:t>
            </a:r>
            <a:r>
              <a:rPr lang="tr-TR" sz="2000" dirty="0"/>
              <a:t>öğrenme kazanımlarına ilişkin tanımlar dizisi, seviye tanımlayıcısı </a:t>
            </a:r>
            <a:r>
              <a:rPr lang="tr-TR" sz="2000" dirty="0" smtClean="0"/>
              <a:t>olarak adlandırılmaktadır.</a:t>
            </a:r>
          </a:p>
          <a:p>
            <a:pPr marL="0" indent="0">
              <a:buNone/>
            </a:pPr>
            <a:r>
              <a:rPr lang="tr-TR" sz="2000" dirty="0" smtClean="0"/>
              <a:t>	TYÇ </a:t>
            </a:r>
            <a:r>
              <a:rPr lang="tr-TR" sz="2000" dirty="0"/>
              <a:t>ülkemiz eğitim ve öğretim </a:t>
            </a:r>
            <a:r>
              <a:rPr lang="tr-TR" sz="2000" dirty="0" smtClean="0"/>
              <a:t>sistemi içerisinde </a:t>
            </a:r>
            <a:r>
              <a:rPr lang="tr-TR" sz="2000" dirty="0"/>
              <a:t>ve diğer öğrenme </a:t>
            </a:r>
            <a:r>
              <a:rPr lang="tr-TR" sz="2000" dirty="0" smtClean="0"/>
              <a:t>ortamlarında kazanılan </a:t>
            </a:r>
            <a:r>
              <a:rPr lang="tr-TR" sz="2000" dirty="0"/>
              <a:t>kalite güvencesi sağlanmış </a:t>
            </a:r>
            <a:r>
              <a:rPr lang="tr-TR" sz="2000" dirty="0" smtClean="0"/>
              <a:t>tüm yeterlilikleri </a:t>
            </a:r>
            <a:r>
              <a:rPr lang="tr-TR" sz="2000" dirty="0"/>
              <a:t>kapsamakta ve 1. seviyeden 8</a:t>
            </a:r>
            <a:r>
              <a:rPr lang="tr-TR" sz="2000" dirty="0" smtClean="0"/>
              <a:t>. seviyeye </a:t>
            </a:r>
            <a:r>
              <a:rPr lang="tr-TR" sz="2000" dirty="0"/>
              <a:t>kadar sınıflandırmaktadır</a:t>
            </a:r>
            <a:r>
              <a:rPr lang="tr-TR" sz="2000" dirty="0" smtClean="0"/>
              <a:t>.</a:t>
            </a:r>
          </a:p>
          <a:p>
            <a:pPr marL="0" indent="0">
              <a:buNone/>
            </a:pPr>
            <a:r>
              <a:rPr lang="tr-TR" sz="2000" dirty="0"/>
              <a:t>Toplam Ulusal Meslek Standardı : 859 (23.05.2021)</a:t>
            </a:r>
          </a:p>
          <a:p>
            <a:pPr marL="0" indent="0">
              <a:buNone/>
            </a:pPr>
            <a:endParaRPr lang="tr-TR" sz="2000" dirty="0" smtClean="0"/>
          </a:p>
          <a:p>
            <a:pPr marL="0" indent="0">
              <a:buNone/>
            </a:pPr>
            <a:endParaRPr lang="tr-TR"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98" y="3356992"/>
            <a:ext cx="309634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695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552728"/>
          </a:xfrm>
        </p:spPr>
        <p:txBody>
          <a:bodyPr>
            <a:normAutofit fontScale="40000" lnSpcReduction="20000"/>
          </a:bodyPr>
          <a:lstStyle/>
          <a:p>
            <a:pPr marL="0" indent="0">
              <a:buNone/>
            </a:pPr>
            <a:r>
              <a:rPr lang="tr-TR" sz="4000" u="sng" dirty="0" smtClean="0">
                <a:solidFill>
                  <a:srgbClr val="C00000"/>
                </a:solidFill>
              </a:rPr>
              <a:t>MESLEKİ STANDARTLAR</a:t>
            </a:r>
          </a:p>
          <a:p>
            <a:pPr marL="0" indent="0">
              <a:buNone/>
            </a:pPr>
            <a:r>
              <a:rPr lang="tr-TR" sz="4000" u="sng" dirty="0" smtClean="0">
                <a:solidFill>
                  <a:srgbClr val="C00000"/>
                </a:solidFill>
              </a:rPr>
              <a:t>Toplam Standart sayısı:901 </a:t>
            </a:r>
            <a:r>
              <a:rPr lang="tr-TR" sz="4000" u="sng" dirty="0" smtClean="0">
                <a:solidFill>
                  <a:srgbClr val="C00000"/>
                </a:solidFill>
              </a:rPr>
              <a:t>(25.09.2023</a:t>
            </a:r>
            <a:r>
              <a:rPr lang="tr-TR" sz="4000" u="sng" dirty="0" smtClean="0">
                <a:solidFill>
                  <a:srgbClr val="C00000"/>
                </a:solidFill>
              </a:rPr>
              <a:t>)</a:t>
            </a:r>
          </a:p>
          <a:p>
            <a:pPr marL="0" indent="0">
              <a:buNone/>
            </a:pPr>
            <a:r>
              <a:rPr lang="tr-TR" sz="4000" u="sng" dirty="0" smtClean="0">
                <a:solidFill>
                  <a:srgbClr val="C00000"/>
                </a:solidFill>
              </a:rPr>
              <a:t>Sektör: Turizm, Konaklama, Yiyecek-İçecek </a:t>
            </a:r>
            <a:r>
              <a:rPr lang="tr-TR" sz="4000" u="sng" dirty="0">
                <a:solidFill>
                  <a:srgbClr val="C00000"/>
                </a:solidFill>
              </a:rPr>
              <a:t>Hizmetleri (Toplam Ulusal Meslek Standardı : </a:t>
            </a:r>
            <a:r>
              <a:rPr lang="tr-TR" sz="4000" u="sng" dirty="0" smtClean="0">
                <a:solidFill>
                  <a:srgbClr val="C00000"/>
                </a:solidFill>
              </a:rPr>
              <a:t>37  23.05.2021)</a:t>
            </a:r>
          </a:p>
          <a:p>
            <a:pPr marL="0" indent="0">
              <a:buNone/>
            </a:pPr>
            <a:r>
              <a:rPr lang="tr-TR" sz="4000" u="sng" dirty="0" smtClean="0">
                <a:solidFill>
                  <a:srgbClr val="C00000"/>
                </a:solidFill>
              </a:rPr>
              <a:t>Seviye 2 </a:t>
            </a:r>
          </a:p>
          <a:p>
            <a:pPr marL="0" indent="0">
              <a:buNone/>
            </a:pPr>
            <a:r>
              <a:rPr lang="tr-TR" sz="4000" dirty="0" smtClean="0"/>
              <a:t>Bagaj Görevlisi</a:t>
            </a:r>
          </a:p>
          <a:p>
            <a:pPr marL="0" indent="0">
              <a:buNone/>
            </a:pPr>
            <a:r>
              <a:rPr lang="tr-TR" sz="4000" dirty="0"/>
              <a:t>Kapı </a:t>
            </a:r>
            <a:r>
              <a:rPr lang="tr-TR" sz="4000" dirty="0" smtClean="0"/>
              <a:t>Görevlisi</a:t>
            </a:r>
          </a:p>
          <a:p>
            <a:pPr marL="0" indent="0">
              <a:buNone/>
            </a:pPr>
            <a:r>
              <a:rPr lang="tr-TR" sz="4000" dirty="0"/>
              <a:t>Servis </a:t>
            </a:r>
            <a:r>
              <a:rPr lang="tr-TR" sz="4000" dirty="0" smtClean="0"/>
              <a:t>Görevlisi</a:t>
            </a:r>
          </a:p>
          <a:p>
            <a:pPr marL="0" indent="0">
              <a:buNone/>
            </a:pPr>
            <a:r>
              <a:rPr lang="tr-TR" sz="4000" dirty="0"/>
              <a:t>Genel Alan Temizleme </a:t>
            </a:r>
            <a:r>
              <a:rPr lang="tr-TR" sz="4000" dirty="0" smtClean="0"/>
              <a:t>Görevlisi</a:t>
            </a:r>
          </a:p>
          <a:p>
            <a:pPr marL="0" indent="0">
              <a:buNone/>
            </a:pPr>
            <a:r>
              <a:rPr lang="tr-TR" sz="4000" dirty="0"/>
              <a:t>Oda Temizleme </a:t>
            </a:r>
            <a:r>
              <a:rPr lang="tr-TR" sz="4000" dirty="0" smtClean="0"/>
              <a:t>Görevlisi</a:t>
            </a:r>
          </a:p>
          <a:p>
            <a:pPr marL="0" indent="0">
              <a:buNone/>
            </a:pPr>
            <a:r>
              <a:rPr lang="tr-TR" sz="4000" dirty="0"/>
              <a:t>Çamaşırhane </a:t>
            </a:r>
            <a:r>
              <a:rPr lang="tr-TR" sz="4000" dirty="0" smtClean="0"/>
              <a:t>Görevlisi</a:t>
            </a:r>
          </a:p>
          <a:p>
            <a:pPr marL="0" indent="0">
              <a:buNone/>
            </a:pPr>
            <a:r>
              <a:rPr lang="tr-TR" sz="4000" dirty="0"/>
              <a:t>Mutfak </a:t>
            </a:r>
            <a:r>
              <a:rPr lang="tr-TR" sz="4000" dirty="0" smtClean="0"/>
              <a:t>Görevlisi</a:t>
            </a:r>
          </a:p>
          <a:p>
            <a:pPr marL="0" indent="0">
              <a:buNone/>
            </a:pPr>
            <a:r>
              <a:rPr lang="tr-TR" sz="4000" dirty="0"/>
              <a:t>Bulaşıkhane Görevlisi</a:t>
            </a:r>
            <a:endParaRPr lang="tr-TR" sz="4000" dirty="0" smtClean="0"/>
          </a:p>
          <a:p>
            <a:pPr marL="0" indent="0">
              <a:buNone/>
            </a:pPr>
            <a:r>
              <a:rPr lang="tr-TR" sz="4000" u="sng" dirty="0" smtClean="0">
                <a:solidFill>
                  <a:srgbClr val="C00000"/>
                </a:solidFill>
              </a:rPr>
              <a:t>Seviye 3</a:t>
            </a:r>
          </a:p>
          <a:p>
            <a:pPr marL="0" indent="0">
              <a:buNone/>
            </a:pPr>
            <a:r>
              <a:rPr lang="tr-TR" sz="4000" dirty="0"/>
              <a:t>Otel Rezervasyon </a:t>
            </a:r>
            <a:r>
              <a:rPr lang="tr-TR" sz="4000" dirty="0" smtClean="0"/>
              <a:t>Görevlisi</a:t>
            </a:r>
          </a:p>
          <a:p>
            <a:pPr marL="0" indent="0">
              <a:buNone/>
            </a:pPr>
            <a:r>
              <a:rPr lang="tr-TR" sz="4000" dirty="0"/>
              <a:t>Otel Telefon </a:t>
            </a:r>
            <a:r>
              <a:rPr lang="tr-TR" sz="4000" dirty="0" smtClean="0"/>
              <a:t>Operatörü</a:t>
            </a:r>
          </a:p>
          <a:p>
            <a:pPr marL="0" indent="0">
              <a:buNone/>
            </a:pPr>
            <a:r>
              <a:rPr lang="tr-TR" sz="4000" dirty="0"/>
              <a:t>Transfer </a:t>
            </a:r>
            <a:r>
              <a:rPr lang="tr-TR" sz="4000" dirty="0" smtClean="0"/>
              <a:t>Elemanı</a:t>
            </a:r>
          </a:p>
          <a:p>
            <a:pPr marL="0" indent="0">
              <a:buNone/>
            </a:pPr>
            <a:r>
              <a:rPr lang="tr-TR" sz="4000" dirty="0"/>
              <a:t>Servis </a:t>
            </a:r>
            <a:r>
              <a:rPr lang="tr-TR" sz="4000" dirty="0" smtClean="0"/>
              <a:t>Görevlisi</a:t>
            </a:r>
          </a:p>
          <a:p>
            <a:pPr marL="0" indent="0">
              <a:buNone/>
            </a:pPr>
            <a:r>
              <a:rPr lang="tr-TR" sz="4000" dirty="0"/>
              <a:t>Genel Alan </a:t>
            </a:r>
            <a:r>
              <a:rPr lang="tr-TR" sz="4000" dirty="0" smtClean="0"/>
              <a:t>Sorumlusu</a:t>
            </a:r>
          </a:p>
          <a:p>
            <a:pPr marL="0" indent="0">
              <a:buNone/>
            </a:pPr>
            <a:r>
              <a:rPr lang="tr-TR" sz="4000" dirty="0"/>
              <a:t>Kat </a:t>
            </a:r>
            <a:r>
              <a:rPr lang="tr-TR" sz="4000" dirty="0" smtClean="0"/>
              <a:t>Sorumlusu</a:t>
            </a:r>
          </a:p>
          <a:p>
            <a:pPr marL="0" indent="0">
              <a:buNone/>
            </a:pPr>
            <a:r>
              <a:rPr lang="tr-TR" sz="4000" dirty="0" smtClean="0"/>
              <a:t>Aşçı</a:t>
            </a:r>
          </a:p>
          <a:p>
            <a:pPr marL="0" indent="0">
              <a:buNone/>
            </a:pPr>
            <a:r>
              <a:rPr lang="tr-TR" sz="4000" dirty="0" smtClean="0"/>
              <a:t>Kuru </a:t>
            </a:r>
            <a:r>
              <a:rPr lang="tr-TR" sz="4000" dirty="0"/>
              <a:t>Temizleme </a:t>
            </a:r>
            <a:r>
              <a:rPr lang="tr-TR" sz="4000" dirty="0" smtClean="0"/>
              <a:t>Görevlisi</a:t>
            </a:r>
          </a:p>
          <a:p>
            <a:pPr marL="0" indent="0">
              <a:buNone/>
            </a:pPr>
            <a:r>
              <a:rPr lang="tr-TR" sz="4000" dirty="0" smtClean="0"/>
              <a:t>Kebapçı</a:t>
            </a:r>
          </a:p>
          <a:p>
            <a:pPr marL="0" indent="0">
              <a:buNone/>
            </a:pPr>
            <a:r>
              <a:rPr lang="tr-TR" sz="4000" dirty="0" smtClean="0"/>
              <a:t>Dönerci</a:t>
            </a:r>
          </a:p>
          <a:p>
            <a:pPr marL="0" indent="0">
              <a:buNone/>
            </a:pPr>
            <a:r>
              <a:rPr lang="tr-TR" sz="4000" dirty="0"/>
              <a:t>Pideci</a:t>
            </a:r>
            <a:endParaRPr lang="tr-TR" sz="4000" dirty="0" smtClean="0"/>
          </a:p>
          <a:p>
            <a:pPr marL="0" indent="0">
              <a:buNone/>
            </a:pPr>
            <a:r>
              <a:rPr lang="en-US" sz="4000" dirty="0" err="1"/>
              <a:t>Hızlı</a:t>
            </a:r>
            <a:r>
              <a:rPr lang="en-US" sz="4000" dirty="0"/>
              <a:t> </a:t>
            </a:r>
            <a:r>
              <a:rPr lang="en-US" sz="4000" dirty="0" err="1"/>
              <a:t>Servis</a:t>
            </a:r>
            <a:r>
              <a:rPr lang="en-US" sz="4000" dirty="0"/>
              <a:t> (Fast Food) </a:t>
            </a:r>
            <a:r>
              <a:rPr lang="en-US" sz="4000" dirty="0" err="1"/>
              <a:t>Restoran</a:t>
            </a:r>
            <a:r>
              <a:rPr lang="en-US" sz="4000" dirty="0"/>
              <a:t> </a:t>
            </a:r>
            <a:r>
              <a:rPr lang="en-US" sz="4000" dirty="0" err="1"/>
              <a:t>Elemanı</a:t>
            </a:r>
            <a:r>
              <a:rPr lang="en-US" sz="4000" dirty="0"/>
              <a:t> (Staff)</a:t>
            </a:r>
            <a:endParaRPr lang="tr-TR" sz="4000"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15331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4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txBody>
          <a:bodyPr>
            <a:normAutofit fontScale="62500" lnSpcReduction="20000"/>
          </a:bodyPr>
          <a:lstStyle/>
          <a:p>
            <a:pPr marL="0" indent="0">
              <a:buNone/>
            </a:pPr>
            <a:r>
              <a:rPr lang="tr-TR" u="sng" dirty="0" smtClean="0">
                <a:solidFill>
                  <a:srgbClr val="C00000"/>
                </a:solidFill>
              </a:rPr>
              <a:t>Seviye 4</a:t>
            </a:r>
          </a:p>
          <a:p>
            <a:pPr marL="0" indent="0">
              <a:buNone/>
            </a:pPr>
            <a:r>
              <a:rPr lang="tr-TR" dirty="0"/>
              <a:t>Ön Büro </a:t>
            </a:r>
            <a:r>
              <a:rPr lang="tr-TR" dirty="0" smtClean="0"/>
              <a:t>Görevlisi</a:t>
            </a:r>
          </a:p>
          <a:p>
            <a:pPr marL="0" indent="0">
              <a:buNone/>
            </a:pPr>
            <a:r>
              <a:rPr lang="tr-TR" dirty="0"/>
              <a:t>Bar </a:t>
            </a:r>
            <a:r>
              <a:rPr lang="tr-TR" dirty="0" smtClean="0"/>
              <a:t>Görevlisi</a:t>
            </a:r>
          </a:p>
          <a:p>
            <a:pPr marL="0" indent="0">
              <a:buNone/>
            </a:pPr>
            <a:r>
              <a:rPr lang="tr-TR" dirty="0"/>
              <a:t>Servis </a:t>
            </a:r>
            <a:r>
              <a:rPr lang="tr-TR" dirty="0" smtClean="0"/>
              <a:t>Görevlisi</a:t>
            </a:r>
          </a:p>
          <a:p>
            <a:pPr marL="0" indent="0">
              <a:buNone/>
            </a:pPr>
            <a:r>
              <a:rPr lang="tr-TR" dirty="0"/>
              <a:t>Seyahat Satış </a:t>
            </a:r>
            <a:r>
              <a:rPr lang="tr-TR" dirty="0" smtClean="0"/>
              <a:t>Görevlisi</a:t>
            </a:r>
          </a:p>
          <a:p>
            <a:pPr marL="0" indent="0">
              <a:buNone/>
            </a:pPr>
            <a:r>
              <a:rPr lang="tr-TR" dirty="0"/>
              <a:t>Kat Hizmetleri </a:t>
            </a:r>
            <a:r>
              <a:rPr lang="tr-TR" dirty="0" smtClean="0"/>
              <a:t>Sorumlusu</a:t>
            </a:r>
          </a:p>
          <a:p>
            <a:pPr marL="0" indent="0">
              <a:buNone/>
            </a:pPr>
            <a:r>
              <a:rPr lang="tr-TR" dirty="0"/>
              <a:t>Çamaşırhane ve Kuru Temizleme </a:t>
            </a:r>
            <a:r>
              <a:rPr lang="tr-TR" dirty="0" smtClean="0"/>
              <a:t>Sorumlusu</a:t>
            </a:r>
          </a:p>
          <a:p>
            <a:pPr marL="0" indent="0">
              <a:buNone/>
            </a:pPr>
            <a:r>
              <a:rPr lang="tr-TR" dirty="0" smtClean="0"/>
              <a:t>Aşçı</a:t>
            </a:r>
          </a:p>
          <a:p>
            <a:pPr marL="0" indent="0">
              <a:buNone/>
            </a:pPr>
            <a:r>
              <a:rPr lang="tr-TR" dirty="0" smtClean="0"/>
              <a:t>Pastacı</a:t>
            </a:r>
          </a:p>
          <a:p>
            <a:pPr marL="0" indent="0">
              <a:buNone/>
            </a:pPr>
            <a:r>
              <a:rPr lang="tr-TR" dirty="0"/>
              <a:t>Hızlı Servis (</a:t>
            </a:r>
            <a:r>
              <a:rPr lang="tr-TR" dirty="0" err="1"/>
              <a:t>Fast</a:t>
            </a:r>
            <a:r>
              <a:rPr lang="tr-TR" dirty="0"/>
              <a:t> </a:t>
            </a:r>
            <a:r>
              <a:rPr lang="tr-TR" dirty="0" err="1"/>
              <a:t>Food</a:t>
            </a:r>
            <a:r>
              <a:rPr lang="tr-TR" dirty="0"/>
              <a:t>) Restoran Sorumlusu (</a:t>
            </a:r>
            <a:r>
              <a:rPr lang="tr-TR" dirty="0" err="1"/>
              <a:t>Supervisor</a:t>
            </a:r>
            <a:r>
              <a:rPr lang="tr-TR" dirty="0"/>
              <a:t>)</a:t>
            </a:r>
            <a:endParaRPr lang="tr-TR" dirty="0" smtClean="0"/>
          </a:p>
          <a:p>
            <a:pPr marL="0" indent="0">
              <a:buNone/>
            </a:pPr>
            <a:r>
              <a:rPr lang="tr-TR" u="sng" dirty="0" smtClean="0">
                <a:solidFill>
                  <a:srgbClr val="C00000"/>
                </a:solidFill>
              </a:rPr>
              <a:t>Seviye 5</a:t>
            </a:r>
          </a:p>
          <a:p>
            <a:pPr marL="0" indent="0">
              <a:buNone/>
            </a:pPr>
            <a:r>
              <a:rPr lang="tr-TR" dirty="0"/>
              <a:t>Ön Büro </a:t>
            </a:r>
            <a:r>
              <a:rPr lang="tr-TR" dirty="0" smtClean="0"/>
              <a:t>Yöneticisi</a:t>
            </a:r>
          </a:p>
          <a:p>
            <a:pPr marL="0" indent="0">
              <a:buNone/>
            </a:pPr>
            <a:r>
              <a:rPr lang="tr-TR" dirty="0"/>
              <a:t>Seyahat </a:t>
            </a:r>
            <a:r>
              <a:rPr lang="tr-TR" dirty="0" err="1"/>
              <a:t>Acentası</a:t>
            </a:r>
            <a:r>
              <a:rPr lang="tr-TR" dirty="0"/>
              <a:t> Ürün Planlama ve Operasyon </a:t>
            </a:r>
            <a:r>
              <a:rPr lang="tr-TR" dirty="0" smtClean="0"/>
              <a:t>Sorumlusu</a:t>
            </a:r>
          </a:p>
          <a:p>
            <a:pPr marL="0" indent="0">
              <a:buNone/>
            </a:pPr>
            <a:r>
              <a:rPr lang="tr-TR" dirty="0"/>
              <a:t>Servis </a:t>
            </a:r>
            <a:r>
              <a:rPr lang="tr-TR" dirty="0" smtClean="0"/>
              <a:t>Yöneticisi</a:t>
            </a:r>
          </a:p>
          <a:p>
            <a:pPr marL="0" indent="0">
              <a:buNone/>
            </a:pPr>
            <a:r>
              <a:rPr lang="tr-TR" dirty="0"/>
              <a:t>Profesyonel Turist </a:t>
            </a:r>
            <a:r>
              <a:rPr lang="tr-TR" dirty="0" smtClean="0"/>
              <a:t>Rehberi</a:t>
            </a:r>
          </a:p>
          <a:p>
            <a:pPr marL="0" indent="0">
              <a:buNone/>
            </a:pPr>
            <a:r>
              <a:rPr lang="tr-TR" dirty="0"/>
              <a:t>Kat Hizmetleri </a:t>
            </a:r>
            <a:r>
              <a:rPr lang="tr-TR" dirty="0" smtClean="0"/>
              <a:t>Sorumlusu</a:t>
            </a:r>
          </a:p>
          <a:p>
            <a:pPr marL="0" indent="0">
              <a:buNone/>
            </a:pPr>
            <a:r>
              <a:rPr lang="tr-TR" dirty="0"/>
              <a:t>Mutfak </a:t>
            </a:r>
            <a:r>
              <a:rPr lang="tr-TR" dirty="0" smtClean="0"/>
              <a:t>Yöneticisi</a:t>
            </a:r>
          </a:p>
          <a:p>
            <a:pPr marL="0" indent="0">
              <a:buNone/>
            </a:pPr>
            <a:r>
              <a:rPr lang="tr-TR" dirty="0"/>
              <a:t>Hızlı Servis (</a:t>
            </a:r>
            <a:r>
              <a:rPr lang="tr-TR" dirty="0" err="1"/>
              <a:t>Fast</a:t>
            </a:r>
            <a:r>
              <a:rPr lang="tr-TR" dirty="0"/>
              <a:t> </a:t>
            </a:r>
            <a:r>
              <a:rPr lang="tr-TR" dirty="0" err="1"/>
              <a:t>Food</a:t>
            </a:r>
            <a:r>
              <a:rPr lang="tr-TR" dirty="0"/>
              <a:t>) Restoran Yöneticisi (Manager)</a:t>
            </a:r>
            <a:endParaRPr lang="tr-TR" dirty="0" smtClean="0"/>
          </a:p>
          <a:p>
            <a:pPr marL="0" indent="0">
              <a:buNone/>
            </a:pPr>
            <a:r>
              <a:rPr lang="tr-TR" u="sng" dirty="0" smtClean="0">
                <a:solidFill>
                  <a:srgbClr val="C00000"/>
                </a:solidFill>
              </a:rPr>
              <a:t>Seviye 6</a:t>
            </a:r>
          </a:p>
          <a:p>
            <a:pPr marL="0" indent="0">
              <a:buNone/>
            </a:pPr>
            <a:r>
              <a:rPr lang="tr-TR" dirty="0"/>
              <a:t>Seyahat </a:t>
            </a:r>
            <a:r>
              <a:rPr lang="tr-TR" dirty="0" err="1"/>
              <a:t>Acentası</a:t>
            </a:r>
            <a:r>
              <a:rPr lang="tr-TR" dirty="0"/>
              <a:t> </a:t>
            </a:r>
            <a:r>
              <a:rPr lang="tr-TR" dirty="0" smtClean="0"/>
              <a:t>Yöneticisi</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788848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5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20" y="2132856"/>
            <a:ext cx="864096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99713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fontScale="55000" lnSpcReduction="20000"/>
          </a:bodyPr>
          <a:lstStyle/>
          <a:p>
            <a:pPr marL="0" indent="0" algn="ctr">
              <a:buNone/>
            </a:pPr>
            <a:r>
              <a:rPr lang="tr-TR" dirty="0" smtClean="0">
                <a:solidFill>
                  <a:srgbClr val="C00000"/>
                </a:solidFill>
              </a:rPr>
              <a:t>ÖRNEK:</a:t>
            </a:r>
          </a:p>
          <a:p>
            <a:pPr marL="0" indent="0" algn="ctr">
              <a:buNone/>
            </a:pPr>
            <a:r>
              <a:rPr lang="tr-TR" dirty="0" smtClean="0"/>
              <a:t>ULUSAL </a:t>
            </a:r>
            <a:r>
              <a:rPr lang="tr-TR" dirty="0"/>
              <a:t>MESLEK STANDARDI</a:t>
            </a:r>
          </a:p>
          <a:p>
            <a:pPr marL="0" indent="0" algn="ctr">
              <a:buNone/>
            </a:pPr>
            <a:r>
              <a:rPr lang="tr-TR" dirty="0"/>
              <a:t>ÖN BÜRO YÖNETİCİSİ</a:t>
            </a:r>
          </a:p>
          <a:p>
            <a:pPr marL="0" indent="0" algn="ctr">
              <a:buNone/>
            </a:pPr>
            <a:r>
              <a:rPr lang="tr-TR" dirty="0"/>
              <a:t>SEVİYE 5</a:t>
            </a:r>
          </a:p>
          <a:p>
            <a:pPr marL="0" indent="0" algn="ctr">
              <a:buNone/>
            </a:pPr>
            <a:r>
              <a:rPr lang="tr-TR" dirty="0"/>
              <a:t>REFERANS KODU / 10UMS0068-5</a:t>
            </a:r>
          </a:p>
          <a:p>
            <a:pPr marL="0" indent="0" algn="ctr">
              <a:buNone/>
            </a:pPr>
            <a:r>
              <a:rPr lang="tr-TR" dirty="0"/>
              <a:t>RESMİ GAZETE TARİH-SAYI/ 05/07/2010-27632 (Mükerrer)</a:t>
            </a:r>
          </a:p>
          <a:p>
            <a:pPr marL="0" indent="0">
              <a:buNone/>
            </a:pPr>
            <a:r>
              <a:rPr lang="tr-TR" dirty="0" smtClean="0"/>
              <a:t>İÇİNDEKİLER</a:t>
            </a:r>
            <a:endParaRPr lang="tr-TR" dirty="0"/>
          </a:p>
          <a:p>
            <a:pPr marL="0" indent="0">
              <a:buNone/>
            </a:pPr>
            <a:r>
              <a:rPr lang="tr-TR" dirty="0"/>
              <a:t>1. </a:t>
            </a:r>
            <a:r>
              <a:rPr lang="tr-TR" dirty="0" smtClean="0"/>
              <a:t>GİRİŞ........................................................................................................................... </a:t>
            </a:r>
            <a:r>
              <a:rPr lang="tr-TR" dirty="0"/>
              <a:t>8</a:t>
            </a:r>
          </a:p>
          <a:p>
            <a:pPr marL="0" indent="0">
              <a:buNone/>
            </a:pPr>
            <a:r>
              <a:rPr lang="tr-TR" dirty="0"/>
              <a:t>2. MESLEK TANITIMI...................................................................................................... 9</a:t>
            </a:r>
          </a:p>
          <a:p>
            <a:pPr marL="0" indent="0">
              <a:buNone/>
            </a:pPr>
            <a:r>
              <a:rPr lang="tr-TR" dirty="0"/>
              <a:t>2.1. Meslek Tanımı .......................................................................................................... 9</a:t>
            </a:r>
          </a:p>
          <a:p>
            <a:pPr marL="0" indent="0">
              <a:buNone/>
            </a:pPr>
            <a:r>
              <a:rPr lang="tr-TR" dirty="0"/>
              <a:t>2.2. Mesleğin Uluslararası Sınıflandırma Sistemlerindeki Yeri ................................. 9</a:t>
            </a:r>
          </a:p>
          <a:p>
            <a:pPr marL="0" indent="0">
              <a:buNone/>
            </a:pPr>
            <a:r>
              <a:rPr lang="tr-TR" dirty="0"/>
              <a:t>2.3. Sağlık, Güvenlik ve Çevre ile </a:t>
            </a:r>
            <a:r>
              <a:rPr lang="tr-TR" dirty="0" smtClean="0"/>
              <a:t>ilgili </a:t>
            </a:r>
            <a:r>
              <a:rPr lang="tr-TR" dirty="0"/>
              <a:t>Düzenlemeler ................................................. 9</a:t>
            </a:r>
          </a:p>
          <a:p>
            <a:pPr marL="0" indent="0">
              <a:buNone/>
            </a:pPr>
            <a:r>
              <a:rPr lang="tr-TR" dirty="0"/>
              <a:t>2.4. Meslek ile </a:t>
            </a:r>
            <a:r>
              <a:rPr lang="tr-TR" dirty="0" smtClean="0"/>
              <a:t>İlgili </a:t>
            </a:r>
            <a:r>
              <a:rPr lang="tr-TR" dirty="0"/>
              <a:t>Diğer Mevzuat ............................................................................... 9</a:t>
            </a:r>
          </a:p>
          <a:p>
            <a:pPr marL="0" indent="0">
              <a:buNone/>
            </a:pPr>
            <a:r>
              <a:rPr lang="tr-TR" dirty="0"/>
              <a:t>2.5. </a:t>
            </a:r>
            <a:r>
              <a:rPr lang="tr-TR" dirty="0" smtClean="0"/>
              <a:t>Çalışma </a:t>
            </a:r>
            <a:r>
              <a:rPr lang="tr-TR" dirty="0"/>
              <a:t>Ortamı ve </a:t>
            </a:r>
            <a:r>
              <a:rPr lang="tr-TR" dirty="0" smtClean="0"/>
              <a:t>Koşulları </a:t>
            </a:r>
            <a:r>
              <a:rPr lang="tr-TR" dirty="0"/>
              <a:t>.................................................................................. 9</a:t>
            </a:r>
          </a:p>
          <a:p>
            <a:pPr marL="0" indent="0">
              <a:buNone/>
            </a:pPr>
            <a:r>
              <a:rPr lang="tr-TR" dirty="0"/>
              <a:t>2.6. Mesleğe </a:t>
            </a:r>
            <a:r>
              <a:rPr lang="tr-TR" dirty="0" smtClean="0"/>
              <a:t>İlişkin </a:t>
            </a:r>
            <a:r>
              <a:rPr lang="tr-TR" dirty="0"/>
              <a:t>Diğer Gereklilikler ...................................................................... 10</a:t>
            </a:r>
          </a:p>
          <a:p>
            <a:pPr marL="0" indent="0">
              <a:buNone/>
            </a:pPr>
            <a:r>
              <a:rPr lang="tr-TR" dirty="0"/>
              <a:t>3. MESLEK </a:t>
            </a:r>
            <a:r>
              <a:rPr lang="tr-TR" dirty="0" smtClean="0"/>
              <a:t>PROFİLİ....................................................................................................... </a:t>
            </a:r>
            <a:r>
              <a:rPr lang="tr-TR" dirty="0"/>
              <a:t>11</a:t>
            </a:r>
          </a:p>
          <a:p>
            <a:pPr marL="0" indent="0">
              <a:buNone/>
            </a:pPr>
            <a:r>
              <a:rPr lang="tr-TR" dirty="0"/>
              <a:t>3.1. Görevler, </a:t>
            </a:r>
            <a:r>
              <a:rPr lang="tr-TR" dirty="0" smtClean="0"/>
              <a:t>İşlemler </a:t>
            </a:r>
            <a:r>
              <a:rPr lang="tr-TR" dirty="0"/>
              <a:t>ve </a:t>
            </a:r>
            <a:r>
              <a:rPr lang="tr-TR" dirty="0" smtClean="0"/>
              <a:t>Başarım </a:t>
            </a:r>
            <a:r>
              <a:rPr lang="tr-TR" dirty="0"/>
              <a:t>Ölçütleri .............................................................. 11</a:t>
            </a:r>
          </a:p>
          <a:p>
            <a:pPr marL="0" indent="0">
              <a:buNone/>
            </a:pPr>
            <a:r>
              <a:rPr lang="tr-TR" dirty="0"/>
              <a:t>3.2. Kullanılan Araç, Gereç ve Ekipman .................................................................... 24</a:t>
            </a:r>
          </a:p>
          <a:p>
            <a:pPr marL="0" indent="0">
              <a:buNone/>
            </a:pPr>
            <a:r>
              <a:rPr lang="tr-TR" dirty="0"/>
              <a:t>3.3. Bilgi ve Beceriler..................................................................................................... 24</a:t>
            </a:r>
          </a:p>
          <a:p>
            <a:pPr marL="0" indent="0">
              <a:buNone/>
            </a:pPr>
            <a:r>
              <a:rPr lang="tr-TR" dirty="0"/>
              <a:t>3.4. Tutum ve </a:t>
            </a:r>
            <a:r>
              <a:rPr lang="tr-TR" dirty="0" smtClean="0"/>
              <a:t>Davranışlar</a:t>
            </a:r>
            <a:r>
              <a:rPr lang="tr-TR" dirty="0"/>
              <a:t>............................................................................................ 25</a:t>
            </a:r>
          </a:p>
          <a:p>
            <a:pPr marL="0" indent="0">
              <a:buNone/>
            </a:pPr>
            <a:r>
              <a:rPr lang="tr-TR" dirty="0"/>
              <a:t>4. ÖLÇME, </a:t>
            </a:r>
            <a:r>
              <a:rPr lang="tr-TR" dirty="0" smtClean="0"/>
              <a:t>DEĞERLENDİRME </a:t>
            </a:r>
            <a:r>
              <a:rPr lang="tr-TR" dirty="0"/>
              <a:t>VE </a:t>
            </a:r>
            <a:r>
              <a:rPr lang="tr-TR" dirty="0" smtClean="0"/>
              <a:t>BELGELENDİRME </a:t>
            </a:r>
            <a:r>
              <a:rPr lang="tr-TR" dirty="0"/>
              <a:t>......................................... 26</a:t>
            </a:r>
          </a:p>
          <a:p>
            <a:pPr marL="0" indent="0">
              <a:buNone/>
            </a:pPr>
            <a:r>
              <a:rPr lang="tr-TR" smtClean="0"/>
              <a:t>İYİ GÜNLER DİLERİM</a:t>
            </a: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3440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9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297</Words>
  <Application>Microsoft Office PowerPoint</Application>
  <PresentationFormat>Ekran Gösterisi (4:3)</PresentationFormat>
  <Paragraphs>74</Paragraphs>
  <Slides>6</Slides>
  <Notes>0</Notes>
  <HiddenSlides>0</HiddenSlides>
  <MMClips>6</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vt:i4>
      </vt:variant>
    </vt:vector>
  </HeadingPairs>
  <TitlesOfParts>
    <vt:vector size="9" baseType="lpstr">
      <vt:lpstr>Arial</vt:lpstr>
      <vt:lpstr>Calibri</vt:lpstr>
      <vt:lpstr>Ofis Teması</vt:lpstr>
      <vt:lpstr>15.HAFTA MESLEKİ STANDARTLAR</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15.HAFTA MESLEKİ STANDARTLAR</dc:title>
  <dc:creator>ASUS</dc:creator>
  <cp:lastModifiedBy>seyitAliçelik</cp:lastModifiedBy>
  <cp:revision>11</cp:revision>
  <dcterms:created xsi:type="dcterms:W3CDTF">2021-05-23T10:10:51Z</dcterms:created>
  <dcterms:modified xsi:type="dcterms:W3CDTF">2023-09-25T12:55:27Z</dcterms:modified>
</cp:coreProperties>
</file>